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97" r:id="rId13"/>
    <p:sldId id="298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76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08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425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5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83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12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9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4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79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1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4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C9E42-E94E-4D86-9B52-5E1A245DD5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211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894CF-E1C2-4B7A-B58D-B7A14118C14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D4165-5D96-4321-A004-181445C6E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1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upload.wikimedia.org/wikipedia/commons/3/36/Iran-achaemenids_(darius_the_great).jpg" TargetMode="Externa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n.wikipedia.org/wiki/File:Zartosht.jpg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Empires</a:t>
            </a:r>
          </a:p>
        </p:txBody>
      </p:sp>
      <p:pic>
        <p:nvPicPr>
          <p:cNvPr id="1026" name="Picture 2" descr="C:\Users\Gary Ferguson\Documents\History 101, World Civ. to 1500\Maps\Ancient Empires, 700 - 221 B.C.E.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5594145" cy="4679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53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of Empires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1000 B.C.E empires were being shaped by drought, famine, migrations, technological and political advancements</a:t>
            </a:r>
          </a:p>
          <a:p>
            <a:r>
              <a:rPr lang="en-US" dirty="0"/>
              <a:t>Political leaders centralized their power</a:t>
            </a:r>
          </a:p>
          <a:p>
            <a:r>
              <a:rPr lang="en-US" dirty="0"/>
              <a:t>Political, military, religious and economic systems were unified under one ruler</a:t>
            </a:r>
          </a:p>
          <a:p>
            <a:r>
              <a:rPr lang="en-US" dirty="0"/>
              <a:t>Linked peoples of different regions with a common language and economic system</a:t>
            </a:r>
          </a:p>
        </p:txBody>
      </p:sp>
    </p:spTree>
    <p:extLst>
      <p:ext uri="{BB962C8B-B14F-4D97-AF65-F5344CB8AC3E}">
        <p14:creationId xmlns:p14="http://schemas.microsoft.com/office/powerpoint/2010/main" val="1890329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Collapse of City-States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About 1200 B.C.E. Afro – Eurasia was hit by drought and famine</a:t>
            </a:r>
          </a:p>
          <a:p>
            <a:r>
              <a:rPr lang="en-US" dirty="0"/>
              <a:t>Migrations led to political turmoil and the collapse of city – states</a:t>
            </a:r>
          </a:p>
          <a:p>
            <a:r>
              <a:rPr lang="en-US" dirty="0"/>
              <a:t>Migrations led to a disruption in the trade routes of the Near East </a:t>
            </a:r>
          </a:p>
        </p:txBody>
      </p:sp>
      <p:pic>
        <p:nvPicPr>
          <p:cNvPr id="2050" name="Picture 2" descr="C:\Users\Gary Ferguson\Documents\History 101, World Civ. to 1500\Maps\Invasions and Migrations, circa 1200 B.C.E.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600"/>
            <a:ext cx="4419604" cy="248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531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Assyrians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Early Assyrian kings were semi nomadic pastoral rulers</a:t>
            </a:r>
          </a:p>
          <a:p>
            <a:r>
              <a:rPr lang="en-US" dirty="0"/>
              <a:t>Centered on the Tigris River in upper Mesopotamia</a:t>
            </a:r>
          </a:p>
          <a:p>
            <a:r>
              <a:rPr lang="en-US" dirty="0"/>
              <a:t>Came under the rule of Sargon the Great of Akkad around 2334 B.C.E.</a:t>
            </a:r>
          </a:p>
          <a:p>
            <a:r>
              <a:rPr lang="en-US" dirty="0"/>
              <a:t>Ashur was established as an early Akkadian outpost</a:t>
            </a:r>
          </a:p>
          <a:p>
            <a:r>
              <a:rPr lang="en-US" dirty="0"/>
              <a:t>Came under control of successive kingdoms</a:t>
            </a:r>
          </a:p>
        </p:txBody>
      </p:sp>
    </p:spTree>
    <p:extLst>
      <p:ext uri="{BB962C8B-B14F-4D97-AF65-F5344CB8AC3E}">
        <p14:creationId xmlns:p14="http://schemas.microsoft.com/office/powerpoint/2010/main" val="1266470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Assyrians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/>
              <a:t>Became an Akkadian trade center as it lay on major regional trade routes</a:t>
            </a:r>
          </a:p>
          <a:p>
            <a:r>
              <a:rPr lang="en-US" dirty="0"/>
              <a:t>Prospered due to trade</a:t>
            </a:r>
          </a:p>
          <a:p>
            <a:r>
              <a:rPr lang="en-US" dirty="0"/>
              <a:t>Became an independent city-state around 2154 B.C.E.</a:t>
            </a:r>
          </a:p>
          <a:p>
            <a:r>
              <a:rPr lang="en-US" dirty="0"/>
              <a:t>The populace began to worship the god Ashur around 2100 B.C.E.</a:t>
            </a:r>
          </a:p>
          <a:p>
            <a:r>
              <a:rPr lang="en-US" dirty="0"/>
              <a:t>Paid tribute to the city of Ur</a:t>
            </a:r>
          </a:p>
        </p:txBody>
      </p:sp>
    </p:spTree>
    <p:extLst>
      <p:ext uri="{BB962C8B-B14F-4D97-AF65-F5344CB8AC3E}">
        <p14:creationId xmlns:p14="http://schemas.microsoft.com/office/powerpoint/2010/main" val="3470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City of Ashur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Established around 2200 B.C.E. as an outpost</a:t>
            </a:r>
          </a:p>
          <a:p>
            <a:r>
              <a:rPr lang="en-US" dirty="0"/>
              <a:t>Flourished as the Assyrians expanded their control and influence </a:t>
            </a:r>
          </a:p>
          <a:p>
            <a:r>
              <a:rPr lang="en-US" dirty="0"/>
              <a:t>Conquered by the Hittites around 1680 B.C.E.</a:t>
            </a:r>
          </a:p>
          <a:p>
            <a:r>
              <a:rPr lang="en-US" dirty="0"/>
              <a:t>King </a:t>
            </a:r>
            <a:r>
              <a:rPr lang="en-US" dirty="0" err="1"/>
              <a:t>Shamashi</a:t>
            </a:r>
            <a:r>
              <a:rPr lang="en-US" dirty="0"/>
              <a:t> Adad I secured the borders of Assyria during his reign of 1813 to 1791 B.C.E.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70132"/>
            <a:ext cx="4133850" cy="408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829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Rise of Assyria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/>
              <a:t>Conquered by the Babylonians under Hammurabi around 1791 B.C.E.</a:t>
            </a:r>
          </a:p>
          <a:p>
            <a:r>
              <a:rPr lang="en-US" dirty="0"/>
              <a:t>Periods of independence and subjected state followed for the next 450 years</a:t>
            </a:r>
          </a:p>
          <a:p>
            <a:r>
              <a:rPr lang="en-US" dirty="0"/>
              <a:t>Regained independence around 1400 B.C.E.</a:t>
            </a:r>
          </a:p>
          <a:p>
            <a:r>
              <a:rPr lang="en-US" dirty="0"/>
              <a:t>Expanded control and influence by conquering former ruling states, including the Hittites</a:t>
            </a:r>
          </a:p>
          <a:p>
            <a:r>
              <a:rPr lang="en-US" altLang="en-US" dirty="0"/>
              <a:t>Consolidation of power by 1100 B.C.E.</a:t>
            </a:r>
          </a:p>
        </p:txBody>
      </p:sp>
    </p:spTree>
    <p:extLst>
      <p:ext uri="{BB962C8B-B14F-4D97-AF65-F5344CB8AC3E}">
        <p14:creationId xmlns:p14="http://schemas.microsoft.com/office/powerpoint/2010/main" val="3275379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Assyrian Empire</a:t>
            </a:r>
            <a:endParaRPr lang="en-US" altLang="en-US" sz="40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800" dirty="0"/>
              <a:t>Around 912 B.C.E. King Adad </a:t>
            </a:r>
            <a:r>
              <a:rPr lang="en-US" altLang="en-US" sz="2800" dirty="0" err="1"/>
              <a:t>Nirari</a:t>
            </a:r>
            <a:r>
              <a:rPr lang="en-US" altLang="en-US" sz="2800" dirty="0"/>
              <a:t> II secured the Assyrian borders</a:t>
            </a:r>
          </a:p>
          <a:p>
            <a:r>
              <a:rPr lang="en-US" altLang="en-US" sz="2800" dirty="0"/>
              <a:t>Those who opposed the state were enslaved or deported </a:t>
            </a:r>
          </a:p>
          <a:p>
            <a:pPr eaLnBrk="1" hangingPunct="1"/>
            <a:r>
              <a:rPr lang="en-US" altLang="en-US" sz="2800" dirty="0"/>
              <a:t>Established outpost and road system</a:t>
            </a:r>
          </a:p>
          <a:p>
            <a:pPr eaLnBrk="1" hangingPunct="1"/>
            <a:r>
              <a:rPr lang="en-US" altLang="en-US" sz="2800" dirty="0"/>
              <a:t>Forced subjected peoples to pay tribute</a:t>
            </a:r>
          </a:p>
          <a:p>
            <a:pPr eaLnBrk="1" hangingPunct="1"/>
            <a:endParaRPr lang="en-US" altLang="en-US" sz="2800" dirty="0"/>
          </a:p>
        </p:txBody>
      </p:sp>
      <p:pic>
        <p:nvPicPr>
          <p:cNvPr id="12293" name="Picture 6" descr="http://upload.wikimedia.org/wikipedia/commons/c/c1/Map_of_Assyri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22624"/>
            <a:ext cx="4365476" cy="29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732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of the Assyrians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/>
              <a:t>Divided the empire in to two parts with a governor for each part</a:t>
            </a:r>
          </a:p>
          <a:p>
            <a:r>
              <a:rPr lang="en-US" dirty="0"/>
              <a:t>Subjected rulers were to supply manpower and gold and silver</a:t>
            </a:r>
          </a:p>
          <a:p>
            <a:r>
              <a:rPr lang="en-US" dirty="0"/>
              <a:t>Forced labor included serving in the military</a:t>
            </a:r>
          </a:p>
          <a:p>
            <a:r>
              <a:rPr lang="en-US" dirty="0"/>
              <a:t>Established their capital at Nineveh around 880 B.C.E.</a:t>
            </a:r>
          </a:p>
          <a:p>
            <a:r>
              <a:rPr lang="en-US" dirty="0"/>
              <a:t>Built large temples and palaces in Nineveh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47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Assyrian Army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Consisted of cavalry, infantry, chariots, siege towers and rams</a:t>
            </a:r>
          </a:p>
          <a:p>
            <a:r>
              <a:rPr lang="en-US" dirty="0"/>
              <a:t>Well disciplined and trained and armed with iron weapons</a:t>
            </a:r>
          </a:p>
          <a:p>
            <a:r>
              <a:rPr lang="en-US" dirty="0"/>
              <a:t>Led by officers promoted on merit</a:t>
            </a:r>
          </a:p>
          <a:p>
            <a:r>
              <a:rPr lang="en-US" dirty="0"/>
              <a:t>Contained nearly 100,000 men at its peak</a:t>
            </a:r>
          </a:p>
        </p:txBody>
      </p:sp>
      <p:pic>
        <p:nvPicPr>
          <p:cNvPr id="3074" name="Picture 2" descr="C:\Users\Gary Ferguson\Documents\History 101, World Civ. to 1500\Photos and Illustrations\Assyrian militar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1920081"/>
            <a:ext cx="38100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298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Assyrian 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Rulers promoted a rigid social hierarchy </a:t>
            </a:r>
          </a:p>
          <a:p>
            <a:r>
              <a:rPr lang="en-US" dirty="0"/>
              <a:t>Military elites were rewarded with land, gold and tax exemption</a:t>
            </a:r>
          </a:p>
          <a:p>
            <a:r>
              <a:rPr lang="en-US" dirty="0"/>
              <a:t>Commoners were subject to rule by the king and local elites</a:t>
            </a:r>
          </a:p>
          <a:p>
            <a:r>
              <a:rPr lang="en-US" dirty="0"/>
              <a:t>Many commoners were enslaved due to debt</a:t>
            </a:r>
          </a:p>
        </p:txBody>
      </p:sp>
      <p:pic>
        <p:nvPicPr>
          <p:cNvPr id="1026" name="Picture 2" descr="C:\Users\Gary Ferguson\Documents\History 101, World Civ. to 1500\Photos and Illustrations\Assyrian relief of King and eunuch servants, circa 883 - 859 B.C.E. Neo-Assyrian perio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307" y="2743200"/>
            <a:ext cx="4242876" cy="215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423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78355-1135-4084-A0EA-1B0DC825E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Assyrian Government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B96C6-4C1D-4188-899E-1B1F2ABC26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Central power was held by the king</a:t>
            </a:r>
          </a:p>
          <a:p>
            <a:r>
              <a:rPr lang="en-US" dirty="0"/>
              <a:t>The king was viewed as the messenger of Ashur</a:t>
            </a:r>
          </a:p>
          <a:p>
            <a:r>
              <a:rPr lang="en-US" dirty="0"/>
              <a:t>Specialized ministers presided over branches of the government</a:t>
            </a:r>
          </a:p>
          <a:p>
            <a:r>
              <a:rPr lang="en-US" dirty="0"/>
              <a:t>Governors were appointed to oversee provinces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C74F45-641D-4BAD-9E69-1D73598ECA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682" y="2133600"/>
            <a:ext cx="4267198" cy="3288586"/>
          </a:xfrm>
        </p:spPr>
      </p:pic>
    </p:spTree>
    <p:extLst>
      <p:ext uri="{BB962C8B-B14F-4D97-AF65-F5344CB8AC3E}">
        <p14:creationId xmlns:p14="http://schemas.microsoft.com/office/powerpoint/2010/main" val="1233755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377AE-38AB-41D4-9047-A84C8FE6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Assyrian Government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E9C57-DBF5-4488-B4CC-5D5F40ECE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Preferred to rule distant states as “</a:t>
            </a:r>
            <a:r>
              <a:rPr lang="en-US" i="1" dirty="0"/>
              <a:t>client states</a:t>
            </a:r>
            <a:r>
              <a:rPr lang="en-US" dirty="0"/>
              <a:t>”</a:t>
            </a:r>
          </a:p>
          <a:p>
            <a:r>
              <a:rPr lang="en-US" dirty="0"/>
              <a:t>Began a policy of deportation of subjugated people around 1250 B.C.E. after victory over the Hittites and Mitanni to reduce rebellions</a:t>
            </a:r>
          </a:p>
          <a:p>
            <a:r>
              <a:rPr lang="en-US" dirty="0"/>
              <a:t>Individuals were sent where their skills could best serve the state</a:t>
            </a:r>
          </a:p>
          <a:p>
            <a:r>
              <a:rPr lang="en-US" dirty="0"/>
              <a:t>Replaced deported people with Assyrians</a:t>
            </a:r>
          </a:p>
          <a:p>
            <a:r>
              <a:rPr lang="en-US" dirty="0"/>
              <a:t>Regardless of origins, capable individuals were able to rise through the bureaucratic ranks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48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 err="1"/>
              <a:t>Achaemenids</a:t>
            </a:r>
            <a:endParaRPr lang="en-US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343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150" dirty="0">
                <a:cs typeface="Times New Roman" panose="02020603050405020304" pitchFamily="18" charset="0"/>
              </a:rPr>
              <a:t>Migrated from the central plains of Asia around 2000 B.C.E.</a:t>
            </a:r>
          </a:p>
          <a:p>
            <a:pPr>
              <a:lnSpc>
                <a:spcPct val="90000"/>
              </a:lnSpc>
            </a:pPr>
            <a:r>
              <a:rPr lang="en-US" sz="2150" dirty="0">
                <a:cs typeface="Times New Roman" panose="02020603050405020304" pitchFamily="18" charset="0"/>
              </a:rPr>
              <a:t>By 1000 B.C.E</a:t>
            </a:r>
            <a:r>
              <a:rPr lang="en-US" altLang="en-US" sz="2150" dirty="0">
                <a:cs typeface="Times New Roman" panose="02020603050405020304" pitchFamily="18" charset="0"/>
              </a:rPr>
              <a:t> Aryan groups such as the Medes and Persians had established themselves</a:t>
            </a:r>
            <a:r>
              <a:rPr lang="en-US" sz="2150" dirty="0">
                <a:cs typeface="Times New Roman" panose="02020603050405020304" pitchFamily="18" charset="0"/>
              </a:rPr>
              <a:t> across the Iranian Plateau</a:t>
            </a:r>
            <a:endParaRPr lang="en-US" altLang="en-US" sz="2150" dirty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150" dirty="0">
                <a:cs typeface="Times New Roman" panose="02020603050405020304" pitchFamily="18" charset="0"/>
              </a:rPr>
              <a:t>In 612 B.C.E. the Medes assisted the Babylonians in the defeat of the Assyrians</a:t>
            </a:r>
          </a:p>
          <a:p>
            <a:pPr>
              <a:lnSpc>
                <a:spcPct val="90000"/>
              </a:lnSpc>
            </a:pPr>
            <a:r>
              <a:rPr lang="en-US" altLang="en-US" sz="2150" dirty="0">
                <a:cs typeface="Times New Roman" panose="02020603050405020304" pitchFamily="18" charset="0"/>
              </a:rPr>
              <a:t>Persians emerged as dominate Aryan group around 550 B.C.E.  </a:t>
            </a:r>
          </a:p>
        </p:txBody>
      </p:sp>
      <p:pic>
        <p:nvPicPr>
          <p:cNvPr id="3079" name="Picture 7" descr="File:Iran-achaemenids (darius the great).jpg">
            <a:hlinkClick r:id="rId2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362200"/>
            <a:ext cx="4343400" cy="26225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3131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Persian Empire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Cyrus the Great united the tribes in 559 B.C.E. </a:t>
            </a:r>
          </a:p>
          <a:p>
            <a:r>
              <a:rPr lang="en-US" dirty="0"/>
              <a:t>King was absolute ruler</a:t>
            </a:r>
          </a:p>
          <a:p>
            <a:r>
              <a:rPr lang="en-US" dirty="0"/>
              <a:t>Conquered Babylonia in 539 B.C.E.</a:t>
            </a:r>
          </a:p>
          <a:p>
            <a:r>
              <a:rPr lang="en-US" dirty="0"/>
              <a:t>Conquered Egypt in 525 B.C.E.</a:t>
            </a:r>
          </a:p>
          <a:p>
            <a:r>
              <a:rPr lang="en-US" dirty="0"/>
              <a:t>Relied on local rulers to implement Persian laws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C:\Users\Gary Ferguson\Documents\History 101, World Civ. to 1500\Maps\Persian Empire about 500 B.C.E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82858"/>
            <a:ext cx="4419600" cy="319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863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Cyrus the Great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Reigned from 559 to 530 B.C.E.</a:t>
            </a:r>
          </a:p>
          <a:p>
            <a:r>
              <a:rPr lang="en-US" dirty="0"/>
              <a:t>Respected the customs and religions of the conquered peoples</a:t>
            </a:r>
          </a:p>
          <a:p>
            <a:r>
              <a:rPr lang="en-US" dirty="0"/>
              <a:t>Established a government for the benefit of its subjects</a:t>
            </a:r>
          </a:p>
          <a:p>
            <a:r>
              <a:rPr lang="en-US" dirty="0"/>
              <a:t>Played a key role in the identity of modern-day Iran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1715145"/>
            <a:ext cx="2133600" cy="4147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930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Cyrus the Great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Recognized for his advancements in human rights, politics and military strategy</a:t>
            </a:r>
          </a:p>
          <a:p>
            <a:r>
              <a:rPr lang="en-US" dirty="0"/>
              <a:t>Established a centralized government </a:t>
            </a:r>
          </a:p>
          <a:p>
            <a:r>
              <a:rPr lang="en-US" dirty="0"/>
              <a:t>Following the conquest of Babylon in October 539 B.C.E. issued the Edict of Restoration freeing the Jews held as slaves by the Babylonians </a:t>
            </a:r>
          </a:p>
          <a:p>
            <a:r>
              <a:rPr lang="en-US" dirty="0"/>
              <a:t>Died in battle in 530 B.C.E.</a:t>
            </a:r>
          </a:p>
        </p:txBody>
      </p:sp>
    </p:spTree>
    <p:extLst>
      <p:ext uri="{BB962C8B-B14F-4D97-AF65-F5344CB8AC3E}">
        <p14:creationId xmlns:p14="http://schemas.microsoft.com/office/powerpoint/2010/main" val="1839281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Persian Empire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Established a postal system, an economy based on gold and silver and a tax system</a:t>
            </a:r>
          </a:p>
          <a:p>
            <a:r>
              <a:rPr lang="en-US" dirty="0"/>
              <a:t>Established stability in the region</a:t>
            </a:r>
          </a:p>
          <a:p>
            <a:r>
              <a:rPr lang="en-US" dirty="0"/>
              <a:t>Rulers justified their right to rule through religion and acted as the high priest</a:t>
            </a:r>
          </a:p>
          <a:p>
            <a:r>
              <a:rPr lang="en-US" dirty="0"/>
              <a:t>Allowed conquered peoples to maintain their religion and customs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252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dirty="0" err="1"/>
              <a:t>Zoroasterism</a:t>
            </a:r>
            <a:endParaRPr lang="en-US" alt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Founded by Zoroastrian, a prophet and reformer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Called for moral reform throughout all levels of Persian society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Called for the worship of only one god , the “Wise Lord”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This religion influenced ideas associated with the Jewish, Christian and Islamic religions 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467100" y="1928813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1740" rIns="0" bIns="31740">
            <a:spAutoFit/>
          </a:bodyPr>
          <a:lstStyle/>
          <a:p>
            <a:endParaRPr lang="en-US"/>
          </a:p>
        </p:txBody>
      </p:sp>
      <p:pic>
        <p:nvPicPr>
          <p:cNvPr id="12296" name="Picture 8" descr="http://upload.wikimedia.org/wikipedia/en/thumb/4/4a/Zartosht.jpg/180px-Zartosht.jpg">
            <a:hlinkClick r:id="rId2" tooltip="Zoroaster; portrayed here in a popular Parsi Zoroastrian depiction. This iconographic tradition can be traced to the eighteenth century.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1524000"/>
            <a:ext cx="3043238" cy="43434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960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911</Words>
  <Application>Microsoft Office PowerPoint</Application>
  <PresentationFormat>On-screen Show (4:3)</PresentationFormat>
  <Paragraphs>96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The First Empires</vt:lpstr>
      <vt:lpstr>Development of Empires</vt:lpstr>
      <vt:lpstr>The Collapse of City-States</vt:lpstr>
      <vt:lpstr>The Assyrians</vt:lpstr>
      <vt:lpstr>The Assyrians</vt:lpstr>
      <vt:lpstr>The City of Ashur</vt:lpstr>
      <vt:lpstr>The Rise of Assyria</vt:lpstr>
      <vt:lpstr>Assyrian Empire</vt:lpstr>
      <vt:lpstr>Rule of the Assyrians</vt:lpstr>
      <vt:lpstr>The Assyrian Army</vt:lpstr>
      <vt:lpstr>Assyrian Society</vt:lpstr>
      <vt:lpstr>Assyrian Government</vt:lpstr>
      <vt:lpstr>Assyrian Government</vt:lpstr>
      <vt:lpstr>The Achaemenids</vt:lpstr>
      <vt:lpstr>The Persian Empire</vt:lpstr>
      <vt:lpstr>Cyrus the Great</vt:lpstr>
      <vt:lpstr>Cyrus the Great</vt:lpstr>
      <vt:lpstr>The Persian Empire</vt:lpstr>
      <vt:lpstr>Zoroasterism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First Empires</dc:title>
  <dc:creator>Gary Ferguson</dc:creator>
  <cp:lastModifiedBy>Owner</cp:lastModifiedBy>
  <cp:revision>2</cp:revision>
  <dcterms:created xsi:type="dcterms:W3CDTF">2017-02-22T19:53:30Z</dcterms:created>
  <dcterms:modified xsi:type="dcterms:W3CDTF">2019-02-20T19:29:30Z</dcterms:modified>
</cp:coreProperties>
</file>